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2.bin" ContentType="application/vnd.openxmlformats-officedocument.oleObject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8" r:id="rId4"/>
    <p:sldId id="269" r:id="rId5"/>
    <p:sldId id="274" r:id="rId6"/>
    <p:sldId id="275" r:id="rId7"/>
    <p:sldId id="265" r:id="rId8"/>
    <p:sldId id="263" r:id="rId9"/>
    <p:sldId id="273" r:id="rId10"/>
    <p:sldId id="266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4566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AC90B-6E06-4642-9589-691E71CF8DED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55312-08F6-7C4D-89C2-5D4D9B82FD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039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Combines: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Congressional direction (2010) for “pre-phase A and pilot initiatives for the development of a carbon monitoring system.”…Renewed in 2012…</a:t>
            </a:r>
          </a:p>
          <a:p>
            <a:r>
              <a:rPr lang="en-US" baseline="0" dirty="0" smtClean="0"/>
              <a:t>-NASA’s long term interest/ability in Earth system science, and carbon cycle science in particular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A84-DAAF-664C-9F81-E13AD396D5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568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-Congressional</a:t>
            </a:r>
            <a:r>
              <a:rPr lang="en-US" baseline="0" dirty="0" smtClean="0"/>
              <a:t> direction to NASA in 2010-</a:t>
            </a:r>
          </a:p>
          <a:p>
            <a:r>
              <a:rPr lang="en-US" dirty="0" smtClean="0"/>
              <a:t>-Phase</a:t>
            </a:r>
            <a:r>
              <a:rPr lang="en-US" baseline="0" dirty="0" smtClean="0"/>
              <a:t> one organized into pilots and scoping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A84-DAAF-664C-9F81-E13AD396D5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733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Biomass</a:t>
            </a:r>
            <a:r>
              <a:rPr lang="en-US" baseline="0" dirty="0" smtClean="0"/>
              <a:t> National Pilot- Saatchi et al. 250m biomass map.</a:t>
            </a:r>
            <a:endParaRPr lang="en-US" dirty="0" smtClean="0"/>
          </a:p>
          <a:p>
            <a:r>
              <a:rPr lang="en-US" dirty="0" smtClean="0"/>
              <a:t>Biomass</a:t>
            </a:r>
            <a:r>
              <a:rPr lang="en-US" baseline="0" dirty="0" smtClean="0"/>
              <a:t> Local- Cook, </a:t>
            </a:r>
            <a:r>
              <a:rPr lang="en-US" baseline="0" dirty="0" err="1" smtClean="0"/>
              <a:t>Dubayah</a:t>
            </a:r>
            <a:r>
              <a:rPr lang="en-US" baseline="0" dirty="0" smtClean="0"/>
              <a:t>, Hurtt et al. 90m biomass map and c sequestration estimates for 2 counties in MD.</a:t>
            </a:r>
            <a:endParaRPr lang="en-US" dirty="0" smtClean="0"/>
          </a:p>
          <a:p>
            <a:r>
              <a:rPr lang="en-US" dirty="0" smtClean="0"/>
              <a:t>Flux-</a:t>
            </a:r>
            <a:r>
              <a:rPr lang="en-US" dirty="0" err="1" smtClean="0"/>
              <a:t>Pawson</a:t>
            </a:r>
            <a:r>
              <a:rPr lang="en-US" dirty="0" smtClean="0"/>
              <a:t> et al., system diagram</a:t>
            </a:r>
          </a:p>
          <a:p>
            <a:r>
              <a:rPr lang="en-US" dirty="0" smtClean="0"/>
              <a:t>Oceans-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Behrenfeld</a:t>
            </a:r>
            <a:r>
              <a:rPr lang="en-US" baseline="0" dirty="0" smtClean="0"/>
              <a:t> et al. Study to address link between chi and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9A84-DAAF-664C-9F81-E13AD396D5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367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5312-08F6-7C4D-89C2-5D4D9B82FD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744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F51B-4E30-4174-8DC1-6EC7E8C7576A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F985-AE5B-44B1-B324-25DC5C66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F51B-4E30-4174-8DC1-6EC7E8C7576A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F985-AE5B-44B1-B324-25DC5C66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F51B-4E30-4174-8DC1-6EC7E8C7576A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F985-AE5B-44B1-B324-25DC5C66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F51B-4E30-4174-8DC1-6EC7E8C7576A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F985-AE5B-44B1-B324-25DC5C66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F51B-4E30-4174-8DC1-6EC7E8C7576A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F985-AE5B-44B1-B324-25DC5C66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F51B-4E30-4174-8DC1-6EC7E8C7576A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F985-AE5B-44B1-B324-25DC5C66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F51B-4E30-4174-8DC1-6EC7E8C7576A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F985-AE5B-44B1-B324-25DC5C66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F51B-4E30-4174-8DC1-6EC7E8C7576A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F985-AE5B-44B1-B324-25DC5C66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F51B-4E30-4174-8DC1-6EC7E8C7576A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F985-AE5B-44B1-B324-25DC5C66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F51B-4E30-4174-8DC1-6EC7E8C7576A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F985-AE5B-44B1-B324-25DC5C66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F51B-4E30-4174-8DC1-6EC7E8C7576A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F985-AE5B-44B1-B324-25DC5C66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9F51B-4E30-4174-8DC1-6EC7E8C7576A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F985-AE5B-44B1-B324-25DC5C663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5" Type="http://schemas.openxmlformats.org/officeDocument/2006/relationships/image" Target="../media/image2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.jpeg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gif"/><Relationship Id="rId5" Type="http://schemas.openxmlformats.org/officeDocument/2006/relationships/image" Target="../media/image17.gif"/><Relationship Id="rId6" Type="http://schemas.openxmlformats.org/officeDocument/2006/relationships/image" Target="../media/image18.gif"/><Relationship Id="rId7" Type="http://schemas.openxmlformats.org/officeDocument/2006/relationships/image" Target="../media/image19.gif"/><Relationship Id="rId8" Type="http://schemas.openxmlformats.org/officeDocument/2006/relationships/image" Target="../media/image20.gif"/><Relationship Id="rId9" Type="http://schemas.openxmlformats.org/officeDocument/2006/relationships/image" Target="../media/image21.gif"/><Relationship Id="rId10" Type="http://schemas.openxmlformats.org/officeDocument/2006/relationships/image" Target="../media/image2.jpe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23.png"/><Relationship Id="rId4" Type="http://schemas.openxmlformats.org/officeDocument/2006/relationships/image" Target="../media/image16.gif"/><Relationship Id="rId5" Type="http://schemas.openxmlformats.org/officeDocument/2006/relationships/image" Target="../media/image17.gif"/><Relationship Id="rId6" Type="http://schemas.openxmlformats.org/officeDocument/2006/relationships/image" Target="../media/image18.gif"/><Relationship Id="rId7" Type="http://schemas.openxmlformats.org/officeDocument/2006/relationships/image" Target="../media/image19.gif"/><Relationship Id="rId8" Type="http://schemas.openxmlformats.org/officeDocument/2006/relationships/image" Target="../media/image20.gif"/><Relationship Id="rId9" Type="http://schemas.openxmlformats.org/officeDocument/2006/relationships/image" Target="../media/image21.gif"/><Relationship Id="rId10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NASA Carbon Monitoring System (NASA-CMS)</a:t>
            </a:r>
            <a:endParaRPr lang="en-US" dirty="0" smtClean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FFFF"/>
                </a:solidFill>
              </a:rPr>
              <a:t>NASA Carbon Monitoring System </a:t>
            </a:r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Science Team Overview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514600"/>
            <a:ext cx="371184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George Hurtt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NASA-CMS Science Team Leader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Department of Geographical Sciences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University of Maryland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gchurtt@umd.edu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Science Team Meeting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November 12-14, 2014</a:t>
            </a:r>
          </a:p>
          <a:p>
            <a:pPr algn="ctr"/>
            <a:r>
              <a:rPr lang="en-US" smtClean="0">
                <a:solidFill>
                  <a:srgbClr val="FFFFFF"/>
                </a:solidFill>
              </a:rPr>
              <a:t>Bethesda, MD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nasa_black b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3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u="sng" dirty="0" smtClean="0"/>
              <a:t>Meeting Goals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Update on NASA perspective and goals</a:t>
            </a:r>
          </a:p>
          <a:p>
            <a:pPr lvl="0"/>
            <a:r>
              <a:rPr lang="en-US" dirty="0"/>
              <a:t>Presentation and assessment of CMS (2012 and 2013 projects) Science Team Results</a:t>
            </a:r>
          </a:p>
          <a:p>
            <a:pPr lvl="0"/>
            <a:r>
              <a:rPr lang="en-US" dirty="0"/>
              <a:t>Introduction of new CMS (2014 projects) team members and projects</a:t>
            </a:r>
          </a:p>
          <a:p>
            <a:pPr lvl="0"/>
            <a:r>
              <a:rPr lang="en-US" dirty="0"/>
              <a:t>Advance and share working group progress</a:t>
            </a:r>
          </a:p>
          <a:p>
            <a:pPr lvl="0"/>
            <a:r>
              <a:rPr lang="en-US" dirty="0"/>
              <a:t>Development and prioritization of science team goals and action items for 2014-2015</a:t>
            </a:r>
          </a:p>
          <a:p>
            <a:endParaRPr lang="en-US" dirty="0"/>
          </a:p>
        </p:txBody>
      </p:sp>
      <p:pic>
        <p:nvPicPr>
          <p:cNvPr id="4" name="Picture 3" descr="nasa_black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886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a_black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 smtClean="0"/>
              <a:t>Key Questions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are the current capabilities, strengths, weaknesses, gaps of NASA-CMS?</a:t>
            </a:r>
          </a:p>
          <a:p>
            <a:r>
              <a:rPr lang="en-US" dirty="0" smtClean="0"/>
              <a:t>What are the most important new directions, needs, and opportunities for NASA-CMS?</a:t>
            </a:r>
          </a:p>
          <a:p>
            <a:r>
              <a:rPr lang="en-US" dirty="0" smtClean="0"/>
              <a:t>What are the win-win benefits of CMS for science and application?</a:t>
            </a:r>
          </a:p>
          <a:p>
            <a:r>
              <a:rPr lang="en-US" dirty="0" smtClean="0"/>
              <a:t>How should NASA-CMS organize and improve its functioning?</a:t>
            </a:r>
          </a:p>
          <a:p>
            <a:r>
              <a:rPr lang="en-US" dirty="0" smtClean="0"/>
              <a:t>Can/should we envision a “national CMS”, and what would should it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372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08" y="1940735"/>
            <a:ext cx="1130300" cy="113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49" y="3501520"/>
            <a:ext cx="1130300" cy="113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13" y="5024206"/>
            <a:ext cx="1130300" cy="1130300"/>
          </a:xfrm>
          <a:prstGeom prst="rect">
            <a:avLst/>
          </a:prstGeom>
        </p:spPr>
      </p:pic>
      <p:sp>
        <p:nvSpPr>
          <p:cNvPr id="6" name="Title 3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43327"/>
          </a:xfrm>
          <a:ln>
            <a:noFill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NASA-CMS Phase 1</a:t>
            </a:r>
            <a:endParaRPr lang="en-US" b="1" dirty="0"/>
          </a:p>
        </p:txBody>
      </p:sp>
      <p:pic>
        <p:nvPicPr>
          <p:cNvPr id="7" name="Picture 6" descr="nasa_black bann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4949" y="1827677"/>
            <a:ext cx="75328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Biomass Pilot. </a:t>
            </a:r>
            <a:r>
              <a:rPr lang="en-US" i="1" dirty="0" smtClean="0"/>
              <a:t>The goals of the Biomass </a:t>
            </a:r>
            <a:r>
              <a:rPr lang="en-US" i="1" dirty="0"/>
              <a:t>P</a:t>
            </a:r>
            <a:r>
              <a:rPr lang="en-US" i="1" dirty="0" smtClean="0"/>
              <a:t>ilot are to:</a:t>
            </a:r>
          </a:p>
          <a:p>
            <a:pPr marL="285750" indent="-285750">
              <a:buFont typeface="Wingdings" charset="0"/>
              <a:buChar char="Ø"/>
            </a:pPr>
            <a:r>
              <a:rPr lang="en-US" sz="1600" dirty="0" smtClean="0"/>
              <a:t>Utilize satellite and in situ data to produce quantitative estimates (and uncertainties)</a:t>
            </a:r>
          </a:p>
          <a:p>
            <a:r>
              <a:rPr lang="en-US" sz="1600" dirty="0" smtClean="0"/>
              <a:t> of aboveground terrestrial vegetation biomass on a national and local scale.</a:t>
            </a:r>
          </a:p>
          <a:p>
            <a:pPr marL="285750" indent="-285750">
              <a:buFont typeface="Wingdings" charset="0"/>
              <a:buChar char="Ø"/>
            </a:pPr>
            <a:r>
              <a:rPr lang="en-US" sz="1600" dirty="0" smtClean="0"/>
              <a:t>Assess the ability of these results to meet the nations need for monitoring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arbon storage/sequestration.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29518" y="3473908"/>
            <a:ext cx="69942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Flux </a:t>
            </a:r>
            <a:r>
              <a:rPr lang="en-US" b="1" dirty="0" smtClean="0"/>
              <a:t>Pilot. </a:t>
            </a:r>
            <a:r>
              <a:rPr lang="en-US" i="1" dirty="0" smtClean="0"/>
              <a:t>The </a:t>
            </a:r>
            <a:r>
              <a:rPr lang="en-US" i="1" dirty="0"/>
              <a:t>objectives of the F</a:t>
            </a:r>
            <a:r>
              <a:rPr lang="en-US" i="1" dirty="0" smtClean="0"/>
              <a:t>lux </a:t>
            </a:r>
            <a:r>
              <a:rPr lang="en-US" i="1" dirty="0"/>
              <a:t>P</a:t>
            </a:r>
            <a:r>
              <a:rPr lang="en-US" i="1" dirty="0" smtClean="0"/>
              <a:t>ilot are to:</a:t>
            </a:r>
            <a:endParaRPr lang="en-US" i="1" dirty="0"/>
          </a:p>
          <a:p>
            <a:pPr marL="285750" indent="-285750">
              <a:buFont typeface="Wingdings" charset="0"/>
              <a:buChar char="Ø"/>
            </a:pPr>
            <a:r>
              <a:rPr lang="en-US" sz="1600" dirty="0" smtClean="0"/>
              <a:t>Combine </a:t>
            </a:r>
            <a:r>
              <a:rPr lang="en-US" sz="1600" dirty="0"/>
              <a:t>satellite data with modeled atmospheric transport initiated by </a:t>
            </a:r>
          </a:p>
          <a:p>
            <a:r>
              <a:rPr lang="en-US" sz="1600" dirty="0" smtClean="0"/>
              <a:t>observationally</a:t>
            </a:r>
            <a:r>
              <a:rPr lang="en-US" sz="1600" dirty="0"/>
              <a:t>-constrained terrestrial and oceanic models to tie the atmospheric </a:t>
            </a:r>
            <a:endParaRPr lang="en-US" sz="1600" dirty="0" smtClean="0"/>
          </a:p>
          <a:p>
            <a:r>
              <a:rPr lang="en-US" sz="1600" dirty="0" smtClean="0"/>
              <a:t>observations </a:t>
            </a:r>
            <a:r>
              <a:rPr lang="en-US" sz="1600" dirty="0"/>
              <a:t>to surface exchange </a:t>
            </a:r>
            <a:r>
              <a:rPr lang="en-US" sz="1600" dirty="0" smtClean="0"/>
              <a:t>processes.</a:t>
            </a:r>
          </a:p>
          <a:p>
            <a:pPr marL="285750" indent="-285750">
              <a:buFont typeface="Wingdings" charset="0"/>
              <a:buChar char="Ø"/>
            </a:pPr>
            <a:r>
              <a:rPr lang="en-US" sz="1600" dirty="0" smtClean="0"/>
              <a:t>Estimate </a:t>
            </a:r>
            <a:r>
              <a:rPr lang="en-US" sz="1600" dirty="0"/>
              <a:t>the atmosphere-biosphere CO</a:t>
            </a:r>
            <a:r>
              <a:rPr lang="en-US" sz="1600" baseline="-25000" dirty="0"/>
              <a:t>2</a:t>
            </a:r>
            <a:r>
              <a:rPr lang="en-US" sz="1600" dirty="0"/>
              <a:t> exchange</a:t>
            </a:r>
            <a:r>
              <a:rPr lang="en-US" sz="1600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8754" y="5093235"/>
            <a:ext cx="76738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Scoping </a:t>
            </a:r>
            <a:r>
              <a:rPr lang="en-US" b="1" dirty="0" smtClean="0"/>
              <a:t>Efforts. </a:t>
            </a:r>
            <a:r>
              <a:rPr lang="en-US" i="1" dirty="0" smtClean="0"/>
              <a:t>The </a:t>
            </a:r>
            <a:r>
              <a:rPr lang="en-US" i="1" dirty="0"/>
              <a:t>objectives of the Scoping Efforts </a:t>
            </a:r>
            <a:r>
              <a:rPr lang="en-US" i="1" dirty="0" smtClean="0"/>
              <a:t>are to:</a:t>
            </a:r>
            <a:endParaRPr lang="en-US" i="1" dirty="0"/>
          </a:p>
          <a:p>
            <a:pPr marL="285750" indent="-285750">
              <a:buFont typeface="Wingdings" charset="0"/>
              <a:buChar char="Ø"/>
            </a:pPr>
            <a:r>
              <a:rPr lang="en-US" sz="1600" dirty="0" smtClean="0"/>
              <a:t>Identify </a:t>
            </a:r>
            <a:r>
              <a:rPr lang="en-US" sz="1600" dirty="0"/>
              <a:t>research, products, and analysis system evolutions required to support carbon </a:t>
            </a:r>
            <a:endParaRPr lang="en-US" sz="1600" dirty="0" smtClean="0"/>
          </a:p>
          <a:p>
            <a:r>
              <a:rPr lang="en-US" sz="1600" dirty="0" smtClean="0"/>
              <a:t>policy </a:t>
            </a:r>
            <a:r>
              <a:rPr lang="en-US" sz="1600" dirty="0"/>
              <a:t>and management as global observing capability increases.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20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xent_agbmap_modifed_new_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659" y="828206"/>
            <a:ext cx="4995250" cy="280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351" y="883431"/>
            <a:ext cx="4693650" cy="2833764"/>
          </a:xfrm>
          <a:prstGeom prst="rect">
            <a:avLst/>
          </a:prstGeom>
        </p:spPr>
      </p:pic>
      <p:pic>
        <p:nvPicPr>
          <p:cNvPr id="13" name="Picture 12" descr="nasa_black bann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3768729" y="1905193"/>
            <a:ext cx="267476" cy="400367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890860" y="883431"/>
            <a:ext cx="600906" cy="1256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90860" y="2139752"/>
            <a:ext cx="600906" cy="157744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914" y="3717195"/>
            <a:ext cx="312896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4677" y="5227625"/>
            <a:ext cx="3124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445799" y="69057"/>
            <a:ext cx="7591039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noFill/>
              </a:rPr>
              <a:t>NASA-CMS Phase 1 Examples</a:t>
            </a:r>
            <a:endParaRPr lang="en-US" dirty="0">
              <a:noFill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661" y="4398315"/>
            <a:ext cx="5241524" cy="16586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33" y="3675777"/>
            <a:ext cx="4475038" cy="30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8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for cms sl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747"/>
            <a:ext cx="9144000" cy="5541530"/>
          </a:xfrm>
          <a:prstGeom prst="rect">
            <a:avLst/>
          </a:prstGeom>
        </p:spPr>
      </p:pic>
      <p:pic>
        <p:nvPicPr>
          <p:cNvPr id="3" name="Picture 2" descr="nasa_black b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9850334"/>
              </p:ext>
            </p:extLst>
          </p:nvPr>
        </p:nvGraphicFramePr>
        <p:xfrm>
          <a:off x="4514850" y="3563706"/>
          <a:ext cx="114300" cy="165100"/>
        </p:xfrm>
        <a:graphic>
          <a:graphicData uri="http://schemas.openxmlformats.org/presentationml/2006/ole">
            <p:oleObj spid="_x0000_s1096" name="Equation" r:id="rId5" imgW="114300" imgH="1651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3949354"/>
              </p:ext>
            </p:extLst>
          </p:nvPr>
        </p:nvGraphicFramePr>
        <p:xfrm>
          <a:off x="4514850" y="3563706"/>
          <a:ext cx="114300" cy="165100"/>
        </p:xfrm>
        <a:graphic>
          <a:graphicData uri="http://schemas.openxmlformats.org/presentationml/2006/ole">
            <p:oleObj spid="_x0000_s1097" name="Equation" r:id="rId6" imgW="114300" imgH="1651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38" y="2046300"/>
            <a:ext cx="512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ymbol" charset="2"/>
                <a:cs typeface="Symbol" charset="2"/>
              </a:rPr>
              <a:t>D</a:t>
            </a:r>
            <a:r>
              <a:rPr lang="en-US" sz="4000" dirty="0" err="1" smtClean="0">
                <a:cs typeface="Symbol" charset="2"/>
              </a:rPr>
              <a:t>Stock</a:t>
            </a:r>
            <a:r>
              <a:rPr lang="en-US" sz="4000" dirty="0" smtClean="0">
                <a:cs typeface="Symbol" charset="2"/>
              </a:rPr>
              <a:t>=</a:t>
            </a:r>
            <a:r>
              <a:rPr lang="en-US" sz="4000" dirty="0" smtClean="0">
                <a:latin typeface="Symbol" charset="2"/>
                <a:cs typeface="Symbol" charset="2"/>
              </a:rPr>
              <a:t>S(</a:t>
            </a:r>
            <a:r>
              <a:rPr lang="en-US" sz="4000" dirty="0" err="1" smtClean="0">
                <a:cs typeface="Symbol" charset="2"/>
              </a:rPr>
              <a:t>Flux</a:t>
            </a:r>
            <a:r>
              <a:rPr lang="en-US" sz="4000" baseline="-25000" dirty="0" err="1" smtClean="0">
                <a:cs typeface="Symbol" charset="2"/>
              </a:rPr>
              <a:t>j</a:t>
            </a:r>
            <a:r>
              <a:rPr lang="en-US" sz="4000" dirty="0" smtClean="0">
                <a:cs typeface="Symbol" charset="2"/>
              </a:rPr>
              <a:t>)</a:t>
            </a:r>
            <a:endParaRPr lang="en-US" sz="4000" baseline="-25000" dirty="0"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21" y="2084576"/>
            <a:ext cx="181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pool,</a:t>
            </a:r>
          </a:p>
          <a:p>
            <a:r>
              <a:rPr lang="en-US" dirty="0" smtClean="0"/>
              <a:t>Multiple fluxes (</a:t>
            </a:r>
            <a:r>
              <a:rPr lang="en-US" dirty="0"/>
              <a:t>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3025877"/>
            <a:ext cx="3681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Symbol" charset="2"/>
                <a:cs typeface="Symbol" charset="2"/>
              </a:rPr>
              <a:t>D</a:t>
            </a:r>
            <a:r>
              <a:rPr lang="en-US" sz="4000" dirty="0" err="1" smtClean="0">
                <a:cs typeface="Symbol" charset="2"/>
              </a:rPr>
              <a:t>Stock</a:t>
            </a:r>
            <a:r>
              <a:rPr lang="en-US" sz="4000" baseline="-25000" dirty="0" err="1" smtClean="0">
                <a:cs typeface="Symbol" charset="2"/>
              </a:rPr>
              <a:t>i</a:t>
            </a:r>
            <a:r>
              <a:rPr lang="en-US" sz="4000" dirty="0" smtClean="0">
                <a:cs typeface="Symbol" charset="2"/>
              </a:rPr>
              <a:t>=</a:t>
            </a:r>
            <a:r>
              <a:rPr lang="en-US" sz="4000" dirty="0" smtClean="0">
                <a:latin typeface="Symbol" charset="2"/>
                <a:cs typeface="Symbol" charset="2"/>
              </a:rPr>
              <a:t>S(</a:t>
            </a:r>
            <a:r>
              <a:rPr lang="en-US" sz="4000" dirty="0" err="1" smtClean="0">
                <a:cs typeface="Symbol" charset="2"/>
              </a:rPr>
              <a:t>Flux</a:t>
            </a:r>
            <a:r>
              <a:rPr lang="en-US" sz="4000" baseline="-25000" dirty="0" err="1" smtClean="0">
                <a:cs typeface="Symbol" charset="2"/>
              </a:rPr>
              <a:t>i,j</a:t>
            </a:r>
            <a:r>
              <a:rPr lang="en-US" sz="4000" dirty="0">
                <a:cs typeface="Symbol" charset="2"/>
              </a:rPr>
              <a:t>)</a:t>
            </a:r>
            <a:endParaRPr lang="en-US" sz="4000" baseline="-25000" dirty="0">
              <a:latin typeface="Symbol" charset="2"/>
              <a:cs typeface="Symbol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3056829"/>
            <a:ext cx="183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ultiple pools (</a:t>
            </a:r>
            <a:r>
              <a:rPr lang="en-US" dirty="0" err="1" smtClean="0"/>
              <a:t>i</a:t>
            </a:r>
            <a:r>
              <a:rPr lang="en-US" dirty="0" smtClean="0"/>
              <a:t>),</a:t>
            </a:r>
          </a:p>
          <a:p>
            <a:r>
              <a:rPr lang="en-US" dirty="0" err="1" smtClean="0"/>
              <a:t>Mulitple</a:t>
            </a:r>
            <a:r>
              <a:rPr lang="en-US" dirty="0" smtClean="0"/>
              <a:t> fluxes (j)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39573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Multiple pools (</a:t>
            </a:r>
            <a:r>
              <a:rPr lang="en-US" dirty="0" err="1" smtClean="0"/>
              <a:t>i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Multiple fluxes (j),</a:t>
            </a:r>
          </a:p>
          <a:p>
            <a:r>
              <a:rPr lang="en-US" dirty="0" smtClean="0"/>
              <a:t>Gridded (k)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0652" y="3986077"/>
            <a:ext cx="41627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Symbol" charset="2"/>
                <a:cs typeface="Symbol" charset="2"/>
              </a:rPr>
              <a:t>D</a:t>
            </a:r>
            <a:r>
              <a:rPr lang="en-US" sz="4000" dirty="0" err="1" smtClean="0">
                <a:cs typeface="Symbol" charset="2"/>
              </a:rPr>
              <a:t>Stock</a:t>
            </a:r>
            <a:r>
              <a:rPr lang="en-US" sz="4000" baseline="-25000" dirty="0" err="1" smtClean="0">
                <a:cs typeface="Symbol" charset="2"/>
              </a:rPr>
              <a:t>i,k</a:t>
            </a:r>
            <a:r>
              <a:rPr lang="en-US" sz="4000" dirty="0" smtClean="0">
                <a:cs typeface="Symbol" charset="2"/>
              </a:rPr>
              <a:t>=</a:t>
            </a:r>
            <a:r>
              <a:rPr lang="en-US" sz="4000" dirty="0" smtClean="0">
                <a:latin typeface="Symbol" charset="2"/>
                <a:cs typeface="Symbol" charset="2"/>
              </a:rPr>
              <a:t>S(</a:t>
            </a:r>
            <a:r>
              <a:rPr lang="en-US" sz="4000" dirty="0" err="1" smtClean="0">
                <a:cs typeface="Symbol" charset="2"/>
              </a:rPr>
              <a:t>Flux</a:t>
            </a:r>
            <a:r>
              <a:rPr lang="en-US" sz="4000" baseline="-25000" dirty="0" err="1" smtClean="0">
                <a:cs typeface="Symbol" charset="2"/>
              </a:rPr>
              <a:t>i</a:t>
            </a:r>
            <a:r>
              <a:rPr lang="en-US" sz="4000" baseline="-25000" dirty="0" err="1">
                <a:cs typeface="Symbol" charset="2"/>
              </a:rPr>
              <a:t>,</a:t>
            </a:r>
            <a:r>
              <a:rPr lang="en-US" sz="4000" baseline="-25000" dirty="0" err="1" smtClean="0">
                <a:cs typeface="Symbol" charset="2"/>
              </a:rPr>
              <a:t>j,k</a:t>
            </a:r>
            <a:r>
              <a:rPr lang="en-US" sz="4000" dirty="0" smtClean="0">
                <a:cs typeface="Symbol" charset="2"/>
              </a:rPr>
              <a:t>)</a:t>
            </a:r>
            <a:endParaRPr lang="en-US" sz="4000" baseline="-25000" dirty="0">
              <a:latin typeface="Symbol" charset="2"/>
              <a:cs typeface="Symbol" charset="2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77814" y="2094941"/>
            <a:ext cx="2406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Global atmospheric </a:t>
            </a:r>
          </a:p>
          <a:p>
            <a:r>
              <a:rPr lang="en-US" dirty="0" smtClean="0"/>
              <a:t>Carbon budget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4192559"/>
            <a:ext cx="249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Potential NASA-CMS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66651" y="3176318"/>
            <a:ext cx="216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</a:t>
            </a:r>
            <a:r>
              <a:rPr lang="en-US" dirty="0" err="1" smtClean="0"/>
              <a:t>atmoshere</a:t>
            </a:r>
            <a:r>
              <a:rPr lang="en-US" dirty="0" smtClean="0"/>
              <a:t>, land, </a:t>
            </a:r>
          </a:p>
          <a:p>
            <a:r>
              <a:rPr lang="en-US" dirty="0" smtClean="0"/>
              <a:t>Ocean, etc.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4648200"/>
            <a:ext cx="518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-&gt; Overlay relevant NASA products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And uncertainties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341203"/>
            <a:ext cx="4749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-&gt; </a:t>
            </a:r>
            <a:r>
              <a:rPr lang="en-US" sz="2400" dirty="0" err="1" smtClean="0">
                <a:solidFill>
                  <a:srgbClr val="FF0000"/>
                </a:solidFill>
              </a:rPr>
              <a:t>i.d.</a:t>
            </a:r>
            <a:r>
              <a:rPr lang="en-US" sz="2400" dirty="0" smtClean="0">
                <a:solidFill>
                  <a:srgbClr val="FF0000"/>
                </a:solidFill>
              </a:rPr>
              <a:t> capabilities, strengths, gaps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-&gt; match/optimize to user needs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itle 3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43327"/>
          </a:xfr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Gridded Mass Balance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4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heme_bkg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" y="685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CMS Award year: # of projects (decision support - MRV)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2012: 20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2013: 17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2014: 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1238072"/>
            <a:ext cx="502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Global Surface-Atmosphere Flux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2012: 2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2014: 3 (2)</a:t>
            </a:r>
            <a:endParaRPr lang="en-US" sz="2400" b="1" dirty="0">
              <a:solidFill>
                <a:srgbClr val="1456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2667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Ocean-Atmosphere Flux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2012: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5181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Ocean Biomass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2012: 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5105400"/>
            <a:ext cx="266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Land-Ocean Flux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2012: 1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2014: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20117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Land-Atmosphere Flux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2012: 6 (5)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2013: 8 (6)</a:t>
            </a:r>
          </a:p>
          <a:p>
            <a:r>
              <a:rPr lang="en-US" sz="2400" b="1" dirty="0" smtClean="0">
                <a:solidFill>
                  <a:srgbClr val="145667"/>
                </a:solidFill>
                <a:latin typeface="Arial" pitchFamily="34" charset="0"/>
                <a:cs typeface="Arial" pitchFamily="34" charset="0"/>
              </a:rPr>
              <a:t>2014: 2 (2)</a:t>
            </a:r>
            <a:endParaRPr lang="en-US" sz="2400" b="1" dirty="0">
              <a:solidFill>
                <a:srgbClr val="1456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521214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Land Biomass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2012: 7 (5)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2013: 9 (9)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2014: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(7)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 descr="ocean_pp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56388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land_ocean_pp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1520" y="56388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icons_pp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94320" y="56388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global_pp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8120" y="17526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ocean_flux_pp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1200" y="324612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land_flux_pp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89520" y="281940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nasa_black bann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3324" y="0"/>
            <a:ext cx="544067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8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heme_bkg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Award Year and Themes Addressed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384" y="2636520"/>
            <a:ext cx="9709622" cy="2895600"/>
          </a:xfrm>
          <a:prstGeom prst="rect">
            <a:avLst/>
          </a:prstGeom>
        </p:spPr>
      </p:pic>
      <p:pic>
        <p:nvPicPr>
          <p:cNvPr id="8" name="Picture 7" descr="ocean_pp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5520" y="560832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and_ocean_pp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7320" y="560832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icons_pp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3237" y="560832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global_pp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7920" y="560832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ocean_flux_pp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36720" y="560832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land_flux_pp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46120" y="5608320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nasa_black banne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3324" y="0"/>
            <a:ext cx="5440676" cy="68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2400" y="56845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47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NASA-CMS Working Groups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76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Responsiveness </a:t>
            </a:r>
            <a:r>
              <a:rPr lang="en-US" i="1" dirty="0" smtClean="0"/>
              <a:t>(Sean Healey)</a:t>
            </a:r>
          </a:p>
          <a:p>
            <a:r>
              <a:rPr lang="en-US" i="1" dirty="0" smtClean="0"/>
              <a:t>Capability Risk (Josh Fisher)</a:t>
            </a:r>
            <a:endParaRPr lang="en-US" dirty="0" smtClean="0"/>
          </a:p>
          <a:p>
            <a:r>
              <a:rPr lang="en-US" dirty="0" smtClean="0"/>
              <a:t>External Communications (Molly Brown, </a:t>
            </a:r>
            <a:r>
              <a:rPr lang="en-US" i="1" dirty="0" err="1" smtClean="0"/>
              <a:t>Ariane</a:t>
            </a:r>
            <a:r>
              <a:rPr lang="en-US" i="1" dirty="0" smtClean="0"/>
              <a:t> </a:t>
            </a:r>
            <a:r>
              <a:rPr lang="en-US" i="1" dirty="0" err="1" smtClean="0"/>
              <a:t>Verdy</a:t>
            </a:r>
            <a:r>
              <a:rPr lang="en-US" dirty="0" smtClean="0"/>
              <a:t>)</a:t>
            </a:r>
          </a:p>
          <a:p>
            <a:r>
              <a:rPr lang="en-US" dirty="0" smtClean="0"/>
              <a:t>System Framework (Kevin Bowman, </a:t>
            </a:r>
            <a:r>
              <a:rPr lang="en-US" i="1" dirty="0" smtClean="0"/>
              <a:t>Steve </a:t>
            </a:r>
            <a:r>
              <a:rPr lang="en-US" i="1" dirty="0" err="1" smtClean="0"/>
              <a:t>Pawson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Uncertainties (Robert Kennedy)</a:t>
            </a:r>
          </a:p>
          <a:p>
            <a:r>
              <a:rPr lang="en-US" dirty="0" smtClean="0"/>
              <a:t>Algorithm Assessment (</a:t>
            </a:r>
            <a:r>
              <a:rPr lang="en-US" dirty="0" err="1" smtClean="0"/>
              <a:t>Sangram</a:t>
            </a:r>
            <a:r>
              <a:rPr lang="en-US" dirty="0" smtClean="0"/>
              <a:t> </a:t>
            </a:r>
            <a:r>
              <a:rPr lang="en-US" dirty="0" err="1" smtClean="0"/>
              <a:t>Ganguly</a:t>
            </a:r>
            <a:r>
              <a:rPr lang="en-US" dirty="0" smtClean="0"/>
              <a:t>, </a:t>
            </a:r>
            <a:r>
              <a:rPr lang="en-US" i="1" dirty="0" smtClean="0"/>
              <a:t>Scott Powell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Biomass-Flux (Jim </a:t>
            </a:r>
            <a:r>
              <a:rPr lang="en-US" dirty="0" err="1" smtClean="0"/>
              <a:t>Collatz</a:t>
            </a:r>
            <a:r>
              <a:rPr lang="en-US" dirty="0" smtClean="0"/>
              <a:t>, </a:t>
            </a:r>
            <a:r>
              <a:rPr lang="en-US" i="1" dirty="0" smtClean="0"/>
              <a:t>Scott Denning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Atmoshpheric</a:t>
            </a:r>
            <a:r>
              <a:rPr lang="en-US" b="1" dirty="0" smtClean="0"/>
              <a:t> Validation (Heather Graven)</a:t>
            </a:r>
          </a:p>
          <a:p>
            <a:r>
              <a:rPr lang="en-US" b="1" dirty="0" smtClean="0"/>
              <a:t>MRV (Richard </a:t>
            </a:r>
            <a:r>
              <a:rPr lang="en-US" b="1" dirty="0" err="1" smtClean="0"/>
              <a:t>Birdsey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Data/Data Management (Kathy Hibbard)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Picture 2" descr="nasa_black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85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Applications Workshop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Excellent interaction and input from stakeholders working with NASA-CMS projects, across a range of spatial/policy scales (subnational, national, international, and ocean).</a:t>
            </a:r>
          </a:p>
          <a:p>
            <a:r>
              <a:rPr lang="en-US" sz="2400" dirty="0" smtClean="0"/>
              <a:t>Stakeholders very pleased and encouraged by CMS activities, emerging capabilities, and future potential</a:t>
            </a:r>
          </a:p>
          <a:p>
            <a:r>
              <a:rPr lang="en-US" sz="2400" dirty="0" smtClean="0"/>
              <a:t>CMS should not just about data products, but also about addressing policy relevant science questions</a:t>
            </a:r>
          </a:p>
          <a:p>
            <a:r>
              <a:rPr lang="en-US" sz="2400" dirty="0" smtClean="0"/>
              <a:t>Importance of baseline, monitoring, and projection/prediction, and attribution</a:t>
            </a:r>
          </a:p>
          <a:p>
            <a:r>
              <a:rPr lang="en-US" sz="2400" dirty="0" smtClean="0"/>
              <a:t>Importance of uncertainty quantification, “accuracy willing to pay for”</a:t>
            </a:r>
          </a:p>
          <a:p>
            <a:r>
              <a:rPr lang="en-US" sz="2400" dirty="0"/>
              <a:t>Importance of state of art capability, </a:t>
            </a:r>
            <a:r>
              <a:rPr lang="en-US" sz="2400" dirty="0" smtClean="0"/>
              <a:t> leadership in CMS capabilities</a:t>
            </a:r>
          </a:p>
          <a:p>
            <a:r>
              <a:rPr lang="en-US" sz="2400" dirty="0" smtClean="0"/>
              <a:t>Input is timely, with very aggressive policy timelines nationally/internationally</a:t>
            </a:r>
          </a:p>
          <a:p>
            <a:r>
              <a:rPr lang="en-US" sz="2400" dirty="0" smtClean="0"/>
              <a:t>Need to get ahead in understanding future policy needs and future capabilities </a:t>
            </a:r>
          </a:p>
          <a:p>
            <a:r>
              <a:rPr lang="en-US" sz="2400" dirty="0" smtClean="0"/>
              <a:t>Data Delivery? Don’t, make data available in </a:t>
            </a:r>
            <a:r>
              <a:rPr lang="en-US" sz="2400" dirty="0" err="1" smtClean="0"/>
              <a:t>std</a:t>
            </a:r>
            <a:r>
              <a:rPr lang="en-US" sz="2400" dirty="0" smtClean="0"/>
              <a:t> GIS format.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nasa_black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967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/>
              <a:t>NASA-CMS </a:t>
            </a:r>
            <a:r>
              <a:rPr lang="en-US" u="sng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64519" cy="5715000"/>
          </a:xfrm>
        </p:spPr>
        <p:txBody>
          <a:bodyPr>
            <a:normAutofit fontScale="32500" lnSpcReduction="20000"/>
          </a:bodyPr>
          <a:lstStyle/>
          <a:p>
            <a:r>
              <a:rPr lang="en-US" sz="5800" dirty="0" smtClean="0"/>
              <a:t>2010: First Congressional Direction re CMS, Initiate NASA-CMS Phase 1</a:t>
            </a:r>
          </a:p>
          <a:p>
            <a:r>
              <a:rPr lang="en-US" sz="5800" dirty="0" smtClean="0"/>
              <a:t>2012/08: Phase 2 Selections (20), Science Team Initiated, Team Leader Begins</a:t>
            </a:r>
          </a:p>
          <a:p>
            <a:r>
              <a:rPr lang="en-US" sz="5800" b="1" dirty="0" smtClean="0"/>
              <a:t>2012</a:t>
            </a:r>
            <a:r>
              <a:rPr lang="en-US" sz="5800" b="1" dirty="0"/>
              <a:t>/</a:t>
            </a:r>
            <a:r>
              <a:rPr lang="en-US" sz="5800" b="1" dirty="0" smtClean="0"/>
              <a:t>11: 1</a:t>
            </a:r>
            <a:r>
              <a:rPr lang="en-US" sz="5800" b="1" baseline="30000" dirty="0" smtClean="0"/>
              <a:t>st</a:t>
            </a:r>
            <a:r>
              <a:rPr lang="en-US" sz="5800" b="1" dirty="0" smtClean="0"/>
              <a:t> Science Team Meeting</a:t>
            </a:r>
          </a:p>
          <a:p>
            <a:r>
              <a:rPr lang="en-US" sz="5800" dirty="0" smtClean="0"/>
              <a:t>2012: New Congressional Direction</a:t>
            </a:r>
          </a:p>
          <a:p>
            <a:r>
              <a:rPr lang="en-US" sz="5800" dirty="0" smtClean="0"/>
              <a:t>2013/02: NACP Meeting</a:t>
            </a:r>
          </a:p>
          <a:p>
            <a:pPr lvl="1"/>
            <a:r>
              <a:rPr lang="en-US" sz="4500" dirty="0" smtClean="0"/>
              <a:t>Breakout Session: </a:t>
            </a:r>
            <a:r>
              <a:rPr lang="en-US" sz="4500" dirty="0"/>
              <a:t>North American Terrestrial Carbon Monitoring and </a:t>
            </a:r>
            <a:endParaRPr lang="en-US" sz="4500" dirty="0" smtClean="0"/>
          </a:p>
          <a:p>
            <a:pPr marL="457200" lvl="1" indent="0">
              <a:buNone/>
            </a:pPr>
            <a:r>
              <a:rPr lang="en-US" sz="4500" dirty="0" smtClean="0"/>
              <a:t>Decision </a:t>
            </a:r>
            <a:r>
              <a:rPr lang="en-US" sz="4500" dirty="0"/>
              <a:t>Support Capabilities </a:t>
            </a:r>
            <a:endParaRPr lang="en-US" sz="4500" dirty="0" smtClean="0"/>
          </a:p>
          <a:p>
            <a:r>
              <a:rPr lang="en-US" sz="5800" dirty="0" smtClean="0"/>
              <a:t>2013</a:t>
            </a:r>
            <a:r>
              <a:rPr lang="en-US" sz="5800" dirty="0"/>
              <a:t>/</a:t>
            </a:r>
            <a:r>
              <a:rPr lang="en-US" sz="5800" dirty="0" smtClean="0"/>
              <a:t>04: NASA Terrestrial Ecology Meeting, </a:t>
            </a:r>
          </a:p>
          <a:p>
            <a:pPr lvl="1"/>
            <a:r>
              <a:rPr lang="en-US" sz="4500" dirty="0" smtClean="0"/>
              <a:t>Breakout Session: Exploring NASA-CMS</a:t>
            </a:r>
            <a:r>
              <a:rPr lang="en-US" sz="4500" dirty="0"/>
              <a:t> </a:t>
            </a:r>
            <a:r>
              <a:rPr lang="en-US" sz="4500" dirty="0" smtClean="0"/>
              <a:t>and TE Synergies</a:t>
            </a:r>
          </a:p>
          <a:p>
            <a:r>
              <a:rPr lang="en-US" sz="5800" dirty="0" smtClean="0"/>
              <a:t>2013/08: Phase 2 Selections (17) </a:t>
            </a:r>
          </a:p>
          <a:p>
            <a:r>
              <a:rPr lang="en-US" sz="5800" b="1" dirty="0" smtClean="0"/>
              <a:t>2013</a:t>
            </a:r>
            <a:r>
              <a:rPr lang="en-US" sz="5800" b="1" dirty="0"/>
              <a:t>/</a:t>
            </a:r>
            <a:r>
              <a:rPr lang="en-US" sz="5800" b="1" dirty="0" smtClean="0"/>
              <a:t>11: 2</a:t>
            </a:r>
            <a:r>
              <a:rPr lang="en-US" sz="5800" b="1" baseline="30000" dirty="0" smtClean="0"/>
              <a:t>nd</a:t>
            </a:r>
            <a:r>
              <a:rPr lang="en-US" sz="5800" b="1" dirty="0" smtClean="0"/>
              <a:t> Science Team Meeting</a:t>
            </a:r>
          </a:p>
          <a:p>
            <a:r>
              <a:rPr lang="en-US" sz="5800" dirty="0" smtClean="0"/>
              <a:t>2014: New Congressional Direction </a:t>
            </a:r>
          </a:p>
          <a:p>
            <a:r>
              <a:rPr lang="en-US" sz="5800" dirty="0" smtClean="0"/>
              <a:t>2014/06: CMS Phase 1 Report Released</a:t>
            </a:r>
          </a:p>
          <a:p>
            <a:r>
              <a:rPr lang="en-US" sz="5800" dirty="0" smtClean="0"/>
              <a:t>2014/07: CMS Selections (15)</a:t>
            </a:r>
          </a:p>
          <a:p>
            <a:r>
              <a:rPr lang="en-US" sz="5800" dirty="0" smtClean="0"/>
              <a:t>2014/10: CMS MRV Plan Released</a:t>
            </a:r>
          </a:p>
          <a:p>
            <a:r>
              <a:rPr lang="en-US" sz="5800" b="1" dirty="0" smtClean="0"/>
              <a:t>2014/11: 3</a:t>
            </a:r>
            <a:r>
              <a:rPr lang="en-US" sz="5800" b="1" baseline="30000" dirty="0" smtClean="0"/>
              <a:t>rd</a:t>
            </a:r>
            <a:r>
              <a:rPr lang="en-US" sz="5800" b="1" dirty="0" smtClean="0"/>
              <a:t> Science Team Meeting including Applications Workshop</a:t>
            </a:r>
          </a:p>
          <a:p>
            <a:r>
              <a:rPr lang="en-US" sz="5800" dirty="0" smtClean="0"/>
              <a:t>2015/01: NACP Meeting</a:t>
            </a:r>
          </a:p>
          <a:p>
            <a:pPr lvl="1"/>
            <a:r>
              <a:rPr lang="en-US" sz="5400" dirty="0" smtClean="0"/>
              <a:t>Breakout Session: Partnerships for CMS</a:t>
            </a:r>
          </a:p>
          <a:p>
            <a:r>
              <a:rPr lang="en-US" sz="6200" dirty="0" smtClean="0"/>
              <a:t>2015/04: NASA Joint Science Meeting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nasa_black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10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1061</Words>
  <Application>Microsoft Macintosh PowerPoint</Application>
  <PresentationFormat>On-screen Show (4:3)</PresentationFormat>
  <Paragraphs>138</Paragraphs>
  <Slides>11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NASA Carbon Monitoring System (NASA-CMS)</vt:lpstr>
      <vt:lpstr>NASA-CMS Phase 1</vt:lpstr>
      <vt:lpstr>NASA-CMS Phase 1 Examples</vt:lpstr>
      <vt:lpstr>Gridded Mass Balance</vt:lpstr>
      <vt:lpstr>Slide 5</vt:lpstr>
      <vt:lpstr>Award Year and Themes Addressed</vt:lpstr>
      <vt:lpstr>NASA-CMS Working Groups</vt:lpstr>
      <vt:lpstr>Applications Workshop Summary</vt:lpstr>
      <vt:lpstr>NASA-CMS Timeline</vt:lpstr>
      <vt:lpstr>Meeting Goals</vt:lpstr>
      <vt:lpstr>Key Questions</vt:lpstr>
    </vt:vector>
  </TitlesOfParts>
  <Company>NASA/GSFC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S. Nelson</dc:creator>
  <cp:lastModifiedBy>Elizabeth Nelson</cp:lastModifiedBy>
  <cp:revision>69</cp:revision>
  <cp:lastPrinted>2014-11-11T11:55:49Z</cp:lastPrinted>
  <dcterms:created xsi:type="dcterms:W3CDTF">2014-11-20T18:21:19Z</dcterms:created>
  <dcterms:modified xsi:type="dcterms:W3CDTF">2014-11-20T18:21:39Z</dcterms:modified>
</cp:coreProperties>
</file>